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8" r:id="rId3"/>
    <p:sldId id="257" r:id="rId4"/>
    <p:sldId id="259" r:id="rId5"/>
    <p:sldId id="263" r:id="rId6"/>
    <p:sldId id="267" r:id="rId7"/>
    <p:sldId id="268" r:id="rId8"/>
    <p:sldId id="269" r:id="rId9"/>
    <p:sldId id="266" r:id="rId10"/>
    <p:sldId id="261" r:id="rId11"/>
    <p:sldId id="264"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58C0A8-B2B2-4CD7-BB29-CCD49E056B40}">
          <p14:sldIdLst>
            <p14:sldId id="256"/>
            <p14:sldId id="258"/>
            <p14:sldId id="257"/>
            <p14:sldId id="259"/>
          </p14:sldIdLst>
        </p14:section>
        <p14:section name="Rockbuster Film Archive" id="{16A5470E-DFAD-4453-A2DF-743C95228330}">
          <p14:sldIdLst>
            <p14:sldId id="263"/>
            <p14:sldId id="267"/>
            <p14:sldId id="268"/>
          </p14:sldIdLst>
        </p14:section>
        <p14:section name="Top Countries &amp; Customers" id="{22ABAC75-4DCB-4070-A8C8-5DBD165688FB}">
          <p14:sldIdLst>
            <p14:sldId id="269"/>
            <p14:sldId id="266"/>
            <p14:sldId id="261"/>
            <p14:sldId id="264"/>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85" d="100"/>
          <a:sy n="85" d="100"/>
        </p:scale>
        <p:origin x="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CCF2D-2157-429C-9C9C-3B34A760D2F3}" type="datetimeFigureOut">
              <a:rPr lang="en-GB" smtClean="0"/>
              <a:t>07/03/2022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F8AEB-BF1D-43EE-A171-905CFAF8FEEA}" type="slidenum">
              <a:rPr lang="en-GB" smtClean="0"/>
              <a:t>‹#›</a:t>
            </a:fld>
            <a:endParaRPr lang="en-GB"/>
          </a:p>
        </p:txBody>
      </p:sp>
    </p:spTree>
    <p:extLst>
      <p:ext uri="{BB962C8B-B14F-4D97-AF65-F5344CB8AC3E}">
        <p14:creationId xmlns:p14="http://schemas.microsoft.com/office/powerpoint/2010/main" val="3693242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F8AEB-BF1D-43EE-A171-905CFAF8FEEA}" type="slidenum">
              <a:rPr lang="en-GB" smtClean="0"/>
              <a:t>4</a:t>
            </a:fld>
            <a:endParaRPr lang="en-GB"/>
          </a:p>
        </p:txBody>
      </p:sp>
    </p:spTree>
    <p:extLst>
      <p:ext uri="{BB962C8B-B14F-4D97-AF65-F5344CB8AC3E}">
        <p14:creationId xmlns:p14="http://schemas.microsoft.com/office/powerpoint/2010/main" val="3690202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CA8095B-E971-410F-9A31-14ECBE4A477E}" type="datetime1">
              <a:rPr lang="en-GB" smtClean="0"/>
              <a:t>07/03/2022</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3407489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EC90BE-9495-4DF8-A364-2A890DFE9CCF}" type="datetime1">
              <a:rPr lang="en-GB" smtClean="0"/>
              <a:t>07/03/2022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3534168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CABA18-2C18-4BCD-B98C-C1FC4158303B}" type="datetime1">
              <a:rPr lang="en-GB" smtClean="0"/>
              <a:t>07/03/2022</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1742990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8FF6F0-3A48-4D8E-8C4C-1F91C50CBE78}" type="datetime1">
              <a:rPr lang="en-GB" smtClean="0"/>
              <a:t>07/03/2022</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1254446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98079F-98B3-44FA-B044-C2F3B425E254}" type="datetime1">
              <a:rPr lang="en-GB" smtClean="0"/>
              <a:t>07/03/2022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3594556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46050C5-6700-4355-8D62-486F0A6C5969}" type="datetime1">
              <a:rPr lang="en-GB" smtClean="0"/>
              <a:t>07/03/2022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1372570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936235E-1A4E-415C-ADCC-A161AA787977}" type="datetime1">
              <a:rPr lang="en-GB" smtClean="0"/>
              <a:t>07/03/2022</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7384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CDF818A-124A-4435-84C2-1DBA3A8958AA}" type="datetime1">
              <a:rPr lang="en-GB" smtClean="0"/>
              <a:t>07/03/2022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4066365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3CFF4EE-87FC-4CD3-B672-39DC90A403F2}" type="datetime1">
              <a:rPr lang="en-GB" smtClean="0"/>
              <a:t>07/03/2022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3385902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D69604-2ED2-485D-B9E5-DFED6C1A9164}" type="datetime1">
              <a:rPr lang="en-GB" smtClean="0"/>
              <a:t>07/03/2022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532137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B01463-F13C-4264-80C1-7B4076030661}" type="datetime1">
              <a:rPr lang="en-GB" smtClean="0"/>
              <a:t>07/03/2022</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384583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A4C015-10B4-4615-BEFD-4555C464D006}" type="datetime1">
              <a:rPr lang="en-GB" smtClean="0"/>
              <a:t>07/03/2022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257007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06AC47A-E7DF-4CEC-BA87-350AC73BC76C}" type="datetime1">
              <a:rPr lang="en-GB" smtClean="0"/>
              <a:t>07/03/2022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1463026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4BE45C7-1FF0-4EC7-8F80-250D38261FCA}" type="datetime1">
              <a:rPr lang="en-GB" smtClean="0"/>
              <a:t>07/03/2022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302939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CE907-9A45-4AE9-B257-6AAB94FB9D2A}" type="datetime1">
              <a:rPr lang="en-GB" smtClean="0"/>
              <a:t>07/03/2022</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4145688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FA617C-4302-4EEB-9EF2-82815AC7ED36}" type="datetime1">
              <a:rPr lang="en-GB" smtClean="0"/>
              <a:t>07/03/2022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403955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5B4D53-1E88-478F-B8C5-1BFBF92DA3EF}" type="datetime1">
              <a:rPr lang="en-GB" smtClean="0"/>
              <a:t>07/03/2022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F360BB3-9F08-409B-8CCA-50287B6CD5D7}" type="slidenum">
              <a:rPr lang="en-GB" smtClean="0"/>
              <a:t>‹#›</a:t>
            </a:fld>
            <a:endParaRPr lang="en-GB"/>
          </a:p>
        </p:txBody>
      </p:sp>
    </p:spTree>
    <p:extLst>
      <p:ext uri="{BB962C8B-B14F-4D97-AF65-F5344CB8AC3E}">
        <p14:creationId xmlns:p14="http://schemas.microsoft.com/office/powerpoint/2010/main" val="1022426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A8BC55E-6C39-46AA-B4CA-3EFD95E335D9}" type="datetime1">
              <a:rPr lang="en-GB" smtClean="0"/>
              <a:t>07/03/2022</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F360BB3-9F08-409B-8CCA-50287B6CD5D7}" type="slidenum">
              <a:rPr lang="en-GB" smtClean="0"/>
              <a:t>‹#›</a:t>
            </a:fld>
            <a:endParaRPr lang="en-GB"/>
          </a:p>
        </p:txBody>
      </p:sp>
    </p:spTree>
    <p:extLst>
      <p:ext uri="{BB962C8B-B14F-4D97-AF65-F5344CB8AC3E}">
        <p14:creationId xmlns:p14="http://schemas.microsoft.com/office/powerpoint/2010/main" val="39675232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7618" y="1581575"/>
            <a:ext cx="8825658" cy="2003916"/>
          </a:xfrm>
        </p:spPr>
        <p:txBody>
          <a:bodyPr/>
          <a:lstStyle/>
          <a:p>
            <a:pPr algn="ctr"/>
            <a:r>
              <a:rPr lang="tr-TR" dirty="0" smtClean="0"/>
              <a:t>ROCKBUSTER STEALTH LLC SALES ANALYSIS</a:t>
            </a:r>
            <a:endParaRPr lang="en-GB" dirty="0"/>
          </a:p>
        </p:txBody>
      </p:sp>
      <p:sp>
        <p:nvSpPr>
          <p:cNvPr id="3" name="Subtitle 2"/>
          <p:cNvSpPr>
            <a:spLocks noGrp="1"/>
          </p:cNvSpPr>
          <p:nvPr>
            <p:ph type="subTitle" idx="1"/>
          </p:nvPr>
        </p:nvSpPr>
        <p:spPr/>
        <p:txBody>
          <a:bodyPr/>
          <a:lstStyle/>
          <a:p>
            <a:pPr algn="ctr"/>
            <a:r>
              <a:rPr lang="tr-TR" dirty="0" smtClean="0"/>
              <a:t>Güldeniz Şensoy</a:t>
            </a:r>
          </a:p>
          <a:p>
            <a:pPr algn="ctr"/>
            <a:r>
              <a:rPr lang="tr-TR" dirty="0" smtClean="0"/>
              <a:t>21.01.2022</a:t>
            </a:r>
          </a:p>
          <a:p>
            <a:endParaRPr lang="en-GB" dirty="0"/>
          </a:p>
        </p:txBody>
      </p:sp>
      <p:sp>
        <p:nvSpPr>
          <p:cNvPr id="4" name="Slide Number Placeholder 3"/>
          <p:cNvSpPr>
            <a:spLocks noGrp="1"/>
          </p:cNvSpPr>
          <p:nvPr>
            <p:ph type="sldNum" sz="quarter" idx="12"/>
          </p:nvPr>
        </p:nvSpPr>
        <p:spPr/>
        <p:txBody>
          <a:bodyPr/>
          <a:lstStyle/>
          <a:p>
            <a:fld id="{7F360BB3-9F08-409B-8CCA-50287B6CD5D7}" type="slidenum">
              <a:rPr lang="en-GB" smtClean="0"/>
              <a:t>1</a:t>
            </a:fld>
            <a:endParaRPr lang="en-GB"/>
          </a:p>
        </p:txBody>
      </p:sp>
      <p:grpSp>
        <p:nvGrpSpPr>
          <p:cNvPr id="15" name="Group 14"/>
          <p:cNvGrpSpPr/>
          <p:nvPr/>
        </p:nvGrpSpPr>
        <p:grpSpPr>
          <a:xfrm>
            <a:off x="606767" y="4177213"/>
            <a:ext cx="10706028" cy="1942719"/>
            <a:chOff x="606767" y="4177213"/>
            <a:chExt cx="10706028" cy="1942719"/>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50873" t="3095" r="26270" b="73572"/>
            <a:stretch/>
          </p:blipFill>
          <p:spPr>
            <a:xfrm>
              <a:off x="10632266" y="4860737"/>
              <a:ext cx="680529" cy="694706"/>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49921" t="73571" r="26270" b="2857"/>
            <a:stretch/>
          </p:blipFill>
          <p:spPr>
            <a:xfrm>
              <a:off x="8835270" y="4177213"/>
              <a:ext cx="1419437" cy="1405241"/>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50873" t="50714" r="27222" b="27143"/>
            <a:stretch/>
          </p:blipFill>
          <p:spPr>
            <a:xfrm rot="20570130">
              <a:off x="7855973" y="5157667"/>
              <a:ext cx="951917" cy="96226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778" t="2619" r="73175" b="74047"/>
            <a:stretch/>
          </p:blipFill>
          <p:spPr>
            <a:xfrm rot="724236">
              <a:off x="10199743" y="5422555"/>
              <a:ext cx="708721" cy="687669"/>
            </a:xfrm>
            <a:prstGeom prst="rect">
              <a:avLst/>
            </a:prstGeom>
          </p:spPr>
        </p:pic>
        <p:grpSp>
          <p:nvGrpSpPr>
            <p:cNvPr id="14" name="Group 13"/>
            <p:cNvGrpSpPr/>
            <p:nvPr/>
          </p:nvGrpSpPr>
          <p:grpSpPr>
            <a:xfrm>
              <a:off x="606767" y="4439377"/>
              <a:ext cx="2952862" cy="1301127"/>
              <a:chOff x="606767" y="4439377"/>
              <a:chExt cx="2952862" cy="1301127"/>
            </a:xfrm>
          </p:grpSpPr>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73730" t="74762" r="2461" b="2857"/>
              <a:stretch/>
            </p:blipFill>
            <p:spPr>
              <a:xfrm>
                <a:off x="606767" y="4441371"/>
                <a:ext cx="1382055" cy="1299133"/>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l="27540" t="27381" r="50080" b="50000"/>
              <a:stretch/>
            </p:blipFill>
            <p:spPr>
              <a:xfrm>
                <a:off x="2272198" y="4439377"/>
                <a:ext cx="1287431" cy="1301127"/>
              </a:xfrm>
              <a:prstGeom prst="rect">
                <a:avLst/>
              </a:prstGeom>
            </p:spPr>
          </p:pic>
        </p:grpSp>
      </p:grpSp>
    </p:spTree>
    <p:extLst>
      <p:ext uri="{BB962C8B-B14F-4D97-AF65-F5344CB8AC3E}">
        <p14:creationId xmlns:p14="http://schemas.microsoft.com/office/powerpoint/2010/main" val="4131439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27735" y="751066"/>
            <a:ext cx="2793158" cy="938917"/>
          </a:xfrm>
        </p:spPr>
        <p:txBody>
          <a:bodyPr/>
          <a:lstStyle/>
          <a:p>
            <a:r>
              <a:rPr lang="tr-TR" dirty="0" smtClean="0"/>
              <a:t>Top 5 Customers of Rockbuster</a:t>
            </a:r>
            <a:endParaRPr lang="en-GB" dirty="0"/>
          </a:p>
        </p:txBody>
      </p:sp>
      <p:sp>
        <p:nvSpPr>
          <p:cNvPr id="8" name="Content Placeholder 7"/>
          <p:cNvSpPr>
            <a:spLocks noGrp="1"/>
          </p:cNvSpPr>
          <p:nvPr>
            <p:ph type="body" sz="half" idx="2"/>
          </p:nvPr>
        </p:nvSpPr>
        <p:spPr>
          <a:xfrm>
            <a:off x="755374" y="1812897"/>
            <a:ext cx="3625795" cy="4373217"/>
          </a:xfrm>
        </p:spPr>
        <p:txBody>
          <a:bodyPr>
            <a:normAutofit/>
          </a:bodyPr>
          <a:lstStyle/>
          <a:p>
            <a:r>
              <a:rPr lang="tr-TR" dirty="0" smtClean="0">
                <a:solidFill>
                  <a:schemeClr val="accent1">
                    <a:lumMod val="20000"/>
                    <a:lumOff val="80000"/>
                  </a:schemeClr>
                </a:solidFill>
              </a:rPr>
              <a:t>In these 10 countries, there are especially 5 cities in which our most paying customer lives.</a:t>
            </a:r>
          </a:p>
          <a:p>
            <a:pPr marL="285750" indent="-285750">
              <a:buFont typeface="Arial" panose="020B0604020202020204" pitchFamily="34" charset="0"/>
              <a:buChar char="•"/>
            </a:pPr>
            <a:r>
              <a:rPr lang="tr-TR" dirty="0"/>
              <a:t>Casey Mena from Tokat, Turkey</a:t>
            </a:r>
          </a:p>
          <a:p>
            <a:pPr marL="285750" indent="-285750">
              <a:buFont typeface="Arial" panose="020B0604020202020204" pitchFamily="34" charset="0"/>
              <a:buChar char="•"/>
            </a:pPr>
            <a:r>
              <a:rPr lang="tr-TR" dirty="0"/>
              <a:t>Sara Perry from </a:t>
            </a:r>
            <a:r>
              <a:rPr lang="tr-TR" dirty="0" smtClean="0"/>
              <a:t>Atlixco, Mexico</a:t>
            </a:r>
          </a:p>
          <a:p>
            <a:pPr marL="285750" indent="-285750">
              <a:buFont typeface="Arial" panose="020B0604020202020204" pitchFamily="34" charset="0"/>
              <a:buChar char="•"/>
            </a:pPr>
            <a:r>
              <a:rPr lang="tr-TR" dirty="0" smtClean="0"/>
              <a:t>Leslie Seward from Pontianak, Indonesia</a:t>
            </a:r>
          </a:p>
          <a:p>
            <a:pPr marL="285750" indent="-285750">
              <a:buFont typeface="Arial" panose="020B0604020202020204" pitchFamily="34" charset="0"/>
              <a:buChar char="•"/>
            </a:pPr>
            <a:r>
              <a:rPr lang="tr-TR" dirty="0" smtClean="0"/>
              <a:t>Alan Kahn from Emeishan, China</a:t>
            </a:r>
          </a:p>
          <a:p>
            <a:pPr marL="285750" indent="-285750">
              <a:buFont typeface="Arial" panose="020B0604020202020204" pitchFamily="34" charset="0"/>
              <a:buChar char="•"/>
            </a:pPr>
            <a:r>
              <a:rPr lang="tr-TR" dirty="0" smtClean="0"/>
              <a:t>Clinton Buford from Aurora, US</a:t>
            </a: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en-GB" dirty="0"/>
          </a:p>
        </p:txBody>
      </p:sp>
      <p:sp>
        <p:nvSpPr>
          <p:cNvPr id="5" name="Slide Number Placeholder 4"/>
          <p:cNvSpPr>
            <a:spLocks noGrp="1"/>
          </p:cNvSpPr>
          <p:nvPr>
            <p:ph type="sldNum" sz="quarter" idx="12"/>
          </p:nvPr>
        </p:nvSpPr>
        <p:spPr/>
        <p:txBody>
          <a:bodyPr/>
          <a:lstStyle/>
          <a:p>
            <a:fld id="{7F360BB3-9F08-409B-8CCA-50287B6CD5D7}" type="slidenum">
              <a:rPr lang="en-GB" smtClean="0"/>
              <a:t>10</a:t>
            </a:fld>
            <a:endParaRPr lang="en-GB"/>
          </a:p>
        </p:txBody>
      </p:sp>
      <p:sp>
        <p:nvSpPr>
          <p:cNvPr id="16" name="TextBox 15"/>
          <p:cNvSpPr txBox="1"/>
          <p:nvPr/>
        </p:nvSpPr>
        <p:spPr>
          <a:xfrm>
            <a:off x="5502588" y="1063416"/>
            <a:ext cx="4987637" cy="338554"/>
          </a:xfrm>
          <a:prstGeom prst="rect">
            <a:avLst/>
          </a:prstGeom>
          <a:noFill/>
        </p:spPr>
        <p:txBody>
          <a:bodyPr wrap="square" rtlCol="0">
            <a:spAutoFit/>
          </a:bodyPr>
          <a:lstStyle/>
          <a:p>
            <a:r>
              <a:rPr lang="tr-TR" sz="1600" dirty="0" smtClean="0"/>
              <a:t>Top 5 customers by total payment </a:t>
            </a:r>
            <a:endParaRPr lang="en-GB" sz="1600" dirty="0"/>
          </a:p>
        </p:txBody>
      </p:sp>
      <p:pic>
        <p:nvPicPr>
          <p:cNvPr id="13" name="Content Placeholder 9"/>
          <p:cNvPicPr>
            <a:picLocks noChangeAspect="1"/>
          </p:cNvPicPr>
          <p:nvPr/>
        </p:nvPicPr>
        <p:blipFill rotWithShape="1">
          <a:blip r:embed="rId2">
            <a:extLst>
              <a:ext uri="{28A0092B-C50C-407E-A947-70E740481C1C}">
                <a14:useLocalDpi xmlns:a14="http://schemas.microsoft.com/office/drawing/2010/main" val="0"/>
              </a:ext>
            </a:extLst>
          </a:blip>
          <a:srcRect l="73561" t="19471" r="129" b="49788"/>
          <a:stretch/>
        </p:blipFill>
        <p:spPr>
          <a:xfrm>
            <a:off x="10600662" y="1694329"/>
            <a:ext cx="1228531" cy="587695"/>
          </a:xfrm>
          <a:prstGeom prst="rect">
            <a:avLst/>
          </a:prstGeom>
        </p:spPr>
      </p:pic>
      <p:pic>
        <p:nvPicPr>
          <p:cNvPr id="14" name="Content Placeholder 13"/>
          <p:cNvPicPr>
            <a:picLocks noGrp="1" noChangeAspect="1"/>
          </p:cNvPicPr>
          <p:nvPr>
            <p:ph idx="1"/>
          </p:nvPr>
        </p:nvPicPr>
        <p:blipFill rotWithShape="1">
          <a:blip r:embed="rId3">
            <a:extLst>
              <a:ext uri="{28A0092B-C50C-407E-A947-70E740481C1C}">
                <a14:useLocalDpi xmlns:a14="http://schemas.microsoft.com/office/drawing/2010/main" val="0"/>
              </a:ext>
            </a:extLst>
          </a:blip>
          <a:srcRect t="18526" r="20885" b="25177"/>
          <a:stretch/>
        </p:blipFill>
        <p:spPr>
          <a:xfrm>
            <a:off x="5147747" y="1467884"/>
            <a:ext cx="5303206" cy="1232452"/>
          </a:xfr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90909" t="3791" r="554" b="76954"/>
          <a:stretch/>
        </p:blipFill>
        <p:spPr>
          <a:xfrm>
            <a:off x="10445868" y="4892032"/>
            <a:ext cx="1675905" cy="1545317"/>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1629" r="18881"/>
          <a:stretch/>
        </p:blipFill>
        <p:spPr>
          <a:xfrm>
            <a:off x="5141693" y="3078484"/>
            <a:ext cx="5709425" cy="3358865"/>
          </a:xfrm>
          <a:prstGeom prst="rect">
            <a:avLst/>
          </a:prstGeom>
        </p:spPr>
      </p:pic>
    </p:spTree>
    <p:extLst>
      <p:ext uri="{BB962C8B-B14F-4D97-AF65-F5344CB8AC3E}">
        <p14:creationId xmlns:p14="http://schemas.microsoft.com/office/powerpoint/2010/main" val="806531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CONCLUSIONS &amp; RECOMMENDATIONS</a:t>
            </a:r>
            <a:endParaRPr lang="en-GB" dirty="0"/>
          </a:p>
        </p:txBody>
      </p:sp>
      <p:sp>
        <p:nvSpPr>
          <p:cNvPr id="6" name="Content Placeholder 5"/>
          <p:cNvSpPr>
            <a:spLocks noGrp="1"/>
          </p:cNvSpPr>
          <p:nvPr>
            <p:ph idx="1"/>
          </p:nvPr>
        </p:nvSpPr>
        <p:spPr>
          <a:xfrm>
            <a:off x="568712" y="2364059"/>
            <a:ext cx="11296186" cy="4137103"/>
          </a:xfrm>
        </p:spPr>
        <p:txBody>
          <a:bodyPr>
            <a:normAutofit lnSpcReduction="10000"/>
          </a:bodyPr>
          <a:lstStyle/>
          <a:p>
            <a:pPr>
              <a:buFont typeface="+mj-lt"/>
              <a:buAutoNum type="arabicPeriod"/>
            </a:pPr>
            <a:r>
              <a:rPr lang="tr-TR" sz="1600" dirty="0" smtClean="0"/>
              <a:t>Rockbuster has a diverse customer-base in varous countries ans cities all around the world. The company gets most of its revenues from India, China, United States, Japan, Mexico, Brazil, Russian Federation, Philippines, Turkey, and Indonesia. More attention should be given to these countries in terms of Providing service. </a:t>
            </a:r>
          </a:p>
          <a:p>
            <a:pPr lvl="1"/>
            <a:r>
              <a:rPr lang="tr-TR" sz="1400" dirty="0" smtClean="0"/>
              <a:t>This may include integrating a better brand image</a:t>
            </a:r>
          </a:p>
          <a:p>
            <a:pPr lvl="1"/>
            <a:r>
              <a:rPr lang="tr-TR" sz="1400" dirty="0" smtClean="0"/>
              <a:t>Better customer service</a:t>
            </a:r>
          </a:p>
          <a:p>
            <a:pPr lvl="1"/>
            <a:r>
              <a:rPr lang="tr-TR" sz="1400" dirty="0" smtClean="0"/>
              <a:t>More language option (subtitles, dubbing) for the countries</a:t>
            </a:r>
            <a:endParaRPr lang="tr-TR" sz="1400" dirty="0"/>
          </a:p>
          <a:p>
            <a:pPr>
              <a:buFont typeface="+mj-lt"/>
              <a:buAutoNum type="arabicPeriod"/>
            </a:pPr>
            <a:r>
              <a:rPr lang="tr-TR" sz="1600" dirty="0"/>
              <a:t>The most loyal and most paying customers should a rewarded</a:t>
            </a:r>
            <a:r>
              <a:rPr lang="tr-TR" dirty="0" smtClean="0"/>
              <a:t>.</a:t>
            </a:r>
          </a:p>
          <a:p>
            <a:pPr lvl="1"/>
            <a:r>
              <a:rPr lang="tr-TR" sz="1400" dirty="0" smtClean="0"/>
              <a:t>They can get certain discount when they rent xth film, or when they refer Rockbuster to other people.</a:t>
            </a:r>
          </a:p>
          <a:p>
            <a:pPr>
              <a:buFont typeface="+mj-lt"/>
              <a:buAutoNum type="arabicPeriod"/>
            </a:pPr>
            <a:r>
              <a:rPr lang="tr-TR" sz="1600" dirty="0" smtClean="0"/>
              <a:t>In order to gain more revenue from the film selection, the number of «most loved» film genres such as, sports, science fiction, and animation should be increased on the stock. On the other hand, thriller genre needs not be expanded. </a:t>
            </a:r>
          </a:p>
          <a:p>
            <a:pPr>
              <a:buFont typeface="+mj-lt"/>
              <a:buAutoNum type="arabicPeriod"/>
            </a:pPr>
            <a:r>
              <a:rPr lang="tr-TR" sz="1600" dirty="0" smtClean="0"/>
              <a:t>Rockbuster company should also pay a special attention to film rating when enhanhing the film stocks.  PG – 13, NC – 17, and PG are the best selling ratings</a:t>
            </a:r>
            <a:r>
              <a:rPr lang="tr-TR" dirty="0" smtClean="0"/>
              <a:t>.</a:t>
            </a:r>
          </a:p>
          <a:p>
            <a:pPr>
              <a:buFont typeface="+mj-lt"/>
              <a:buAutoNum type="arabicPeriod"/>
            </a:pPr>
            <a:endParaRPr lang="tr-TR" dirty="0"/>
          </a:p>
          <a:p>
            <a:pPr lvl="1">
              <a:buFont typeface="+mj-lt"/>
              <a:buAutoNum type="arabicPeriod"/>
            </a:pPr>
            <a:endParaRPr lang="tr-TR" dirty="0" smtClean="0"/>
          </a:p>
          <a:p>
            <a:pPr lvl="1">
              <a:buFont typeface="+mj-lt"/>
              <a:buAutoNum type="arabicPeriod"/>
            </a:pPr>
            <a:endParaRPr lang="tr-TR" dirty="0" smtClean="0"/>
          </a:p>
          <a:p>
            <a:pPr>
              <a:buFont typeface="+mj-lt"/>
              <a:buAutoNum type="arabicPeriod"/>
            </a:pPr>
            <a:endParaRPr lang="en-GB" dirty="0"/>
          </a:p>
          <a:p>
            <a:endParaRPr lang="en-GB" dirty="0"/>
          </a:p>
        </p:txBody>
      </p:sp>
      <p:sp>
        <p:nvSpPr>
          <p:cNvPr id="5" name="Slide Number Placeholder 4"/>
          <p:cNvSpPr>
            <a:spLocks noGrp="1"/>
          </p:cNvSpPr>
          <p:nvPr>
            <p:ph type="sldNum" sz="quarter" idx="12"/>
          </p:nvPr>
        </p:nvSpPr>
        <p:spPr/>
        <p:txBody>
          <a:bodyPr/>
          <a:lstStyle/>
          <a:p>
            <a:fld id="{7F360BB3-9F08-409B-8CCA-50287B6CD5D7}" type="slidenum">
              <a:rPr lang="en-GB" smtClean="0"/>
              <a:t>11</a:t>
            </a:fld>
            <a:endParaRPr lang="en-GB"/>
          </a:p>
        </p:txBody>
      </p:sp>
    </p:spTree>
    <p:extLst>
      <p:ext uri="{BB962C8B-B14F-4D97-AF65-F5344CB8AC3E}">
        <p14:creationId xmlns:p14="http://schemas.microsoft.com/office/powerpoint/2010/main" val="387520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tr-TR" sz="5400" dirty="0" smtClean="0"/>
              <a:t> ANY QUESTIONS?</a:t>
            </a:r>
            <a:endParaRPr lang="en-GB" sz="5400" dirty="0"/>
          </a:p>
        </p:txBody>
      </p:sp>
      <p:sp>
        <p:nvSpPr>
          <p:cNvPr id="7" name="Text Placeholder 6"/>
          <p:cNvSpPr>
            <a:spLocks noGrp="1"/>
          </p:cNvSpPr>
          <p:nvPr>
            <p:ph type="body" sz="half" idx="13"/>
          </p:nvPr>
        </p:nvSpPr>
        <p:spPr>
          <a:xfrm>
            <a:off x="1945945" y="3678765"/>
            <a:ext cx="7731219" cy="514093"/>
          </a:xfrm>
        </p:spPr>
        <p:txBody>
          <a:bodyPr>
            <a:noAutofit/>
          </a:bodyPr>
          <a:lstStyle/>
          <a:p>
            <a:pPr algn="ctr"/>
            <a:r>
              <a:rPr lang="tr-TR" sz="2400" dirty="0" smtClean="0"/>
              <a:t>THANK YOU FOR YOUR INTEREST!</a:t>
            </a:r>
            <a:endParaRPr lang="en-GB" sz="2400" dirty="0"/>
          </a:p>
        </p:txBody>
      </p:sp>
      <p:sp>
        <p:nvSpPr>
          <p:cNvPr id="6" name="Text Placeholder 5"/>
          <p:cNvSpPr>
            <a:spLocks noGrp="1"/>
          </p:cNvSpPr>
          <p:nvPr>
            <p:ph type="body" sz="half" idx="2"/>
          </p:nvPr>
        </p:nvSpPr>
        <p:spPr/>
        <p:txBody>
          <a:bodyPr>
            <a:normAutofit/>
          </a:bodyPr>
          <a:lstStyle/>
          <a:p>
            <a:pPr algn="ctr"/>
            <a:r>
              <a:rPr lang="tr-TR" b="1" dirty="0" smtClean="0"/>
              <a:t>Please reach out for more details:</a:t>
            </a:r>
          </a:p>
          <a:p>
            <a:pPr algn="ctr"/>
            <a:r>
              <a:rPr lang="tr-TR" b="1" dirty="0" smtClean="0"/>
              <a:t>GÜLDENİZ ŞENSOY</a:t>
            </a:r>
          </a:p>
          <a:p>
            <a:pPr algn="ctr"/>
            <a:r>
              <a:rPr lang="tr-TR" dirty="0" smtClean="0"/>
              <a:t>guldeniz.sensoy@gmail.com</a:t>
            </a:r>
          </a:p>
        </p:txBody>
      </p:sp>
      <p:sp>
        <p:nvSpPr>
          <p:cNvPr id="4" name="Slide Number Placeholder 3"/>
          <p:cNvSpPr>
            <a:spLocks noGrp="1"/>
          </p:cNvSpPr>
          <p:nvPr>
            <p:ph type="sldNum" sz="quarter" idx="12"/>
          </p:nvPr>
        </p:nvSpPr>
        <p:spPr/>
        <p:txBody>
          <a:bodyPr/>
          <a:lstStyle/>
          <a:p>
            <a:fld id="{7F360BB3-9F08-409B-8CCA-50287B6CD5D7}" type="slidenum">
              <a:rPr lang="en-GB" smtClean="0"/>
              <a:t>12</a:t>
            </a:fld>
            <a:endParaRPr lang="en-GB"/>
          </a:p>
        </p:txBody>
      </p:sp>
    </p:spTree>
    <p:extLst>
      <p:ext uri="{BB962C8B-B14F-4D97-AF65-F5344CB8AC3E}">
        <p14:creationId xmlns:p14="http://schemas.microsoft.com/office/powerpoint/2010/main" val="252136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PROJECT MOTIVATION &amp; OBJECTIVE</a:t>
            </a:r>
            <a:endParaRPr lang="en-GB" dirty="0"/>
          </a:p>
        </p:txBody>
      </p:sp>
      <p:sp>
        <p:nvSpPr>
          <p:cNvPr id="3" name="Content Placeholder 2"/>
          <p:cNvSpPr>
            <a:spLocks noGrp="1"/>
          </p:cNvSpPr>
          <p:nvPr>
            <p:ph idx="1"/>
          </p:nvPr>
        </p:nvSpPr>
        <p:spPr>
          <a:xfrm>
            <a:off x="981307" y="2636954"/>
            <a:ext cx="10091854" cy="3416300"/>
          </a:xfrm>
        </p:spPr>
        <p:txBody>
          <a:bodyPr>
            <a:normAutofit/>
          </a:bodyPr>
          <a:lstStyle/>
          <a:p>
            <a:r>
              <a:rPr lang="en-GB" sz="2000" dirty="0" err="1"/>
              <a:t>Rockbuster</a:t>
            </a:r>
            <a:r>
              <a:rPr lang="en-GB" sz="2000" dirty="0"/>
              <a:t> Stealth LLC </a:t>
            </a:r>
            <a:r>
              <a:rPr lang="tr-TR" sz="2000" dirty="0" smtClean="0"/>
              <a:t>is  facing </a:t>
            </a:r>
            <a:r>
              <a:rPr lang="en-GB" sz="2000" dirty="0" smtClean="0"/>
              <a:t>stiff </a:t>
            </a:r>
            <a:r>
              <a:rPr lang="en-GB" sz="2000" dirty="0"/>
              <a:t>competition from streaming services such as Netflix and Amazon </a:t>
            </a:r>
            <a:r>
              <a:rPr lang="en-GB" sz="2000" dirty="0" smtClean="0"/>
              <a:t>Prime</a:t>
            </a:r>
            <a:r>
              <a:rPr lang="tr-TR" sz="2000" dirty="0" smtClean="0"/>
              <a:t>.</a:t>
            </a:r>
          </a:p>
          <a:p>
            <a:r>
              <a:rPr lang="tr-TR" sz="2000" dirty="0" smtClean="0"/>
              <a:t>I</a:t>
            </a:r>
            <a:r>
              <a:rPr lang="en-GB" sz="2000" dirty="0" smtClean="0"/>
              <a:t>n </a:t>
            </a:r>
            <a:r>
              <a:rPr lang="en-GB" sz="2000" dirty="0"/>
              <a:t>order to stay </a:t>
            </a:r>
            <a:r>
              <a:rPr lang="en-GB" sz="2000" dirty="0" smtClean="0"/>
              <a:t>competitive</a:t>
            </a:r>
            <a:r>
              <a:rPr lang="tr-TR" sz="2000" dirty="0" smtClean="0"/>
              <a:t>, the </a:t>
            </a:r>
            <a:r>
              <a:rPr lang="en-GB" sz="2000" dirty="0" smtClean="0"/>
              <a:t>management </a:t>
            </a:r>
            <a:r>
              <a:rPr lang="en-GB" sz="2000" dirty="0"/>
              <a:t>team </a:t>
            </a:r>
            <a:r>
              <a:rPr lang="en-GB" sz="2000" dirty="0" smtClean="0"/>
              <a:t>is </a:t>
            </a:r>
            <a:r>
              <a:rPr lang="en-GB" sz="2000" dirty="0"/>
              <a:t>planning to use </a:t>
            </a:r>
            <a:r>
              <a:rPr lang="en-GB" sz="2000" dirty="0" smtClean="0"/>
              <a:t>its </a:t>
            </a:r>
            <a:r>
              <a:rPr lang="en-GB" sz="2000" dirty="0"/>
              <a:t>existing movie </a:t>
            </a:r>
            <a:r>
              <a:rPr lang="en-GB" sz="2000" dirty="0" smtClean="0"/>
              <a:t>licenses to</a:t>
            </a:r>
            <a:r>
              <a:rPr lang="tr-TR" sz="2000" dirty="0" smtClean="0"/>
              <a:t> </a:t>
            </a:r>
            <a:r>
              <a:rPr lang="en-GB" sz="2000" dirty="0" smtClean="0"/>
              <a:t>launch </a:t>
            </a:r>
            <a:r>
              <a:rPr lang="en-GB" sz="2000" dirty="0"/>
              <a:t>an online video rental </a:t>
            </a:r>
            <a:r>
              <a:rPr lang="en-GB" sz="2000" dirty="0" smtClean="0"/>
              <a:t>service</a:t>
            </a:r>
            <a:r>
              <a:rPr lang="tr-TR" sz="2000" dirty="0" smtClean="0"/>
              <a:t>.</a:t>
            </a:r>
          </a:p>
          <a:p>
            <a:r>
              <a:rPr lang="tr-TR" sz="2000" dirty="0"/>
              <a:t>T</a:t>
            </a:r>
            <a:r>
              <a:rPr lang="tr-TR" sz="2000" dirty="0" smtClean="0"/>
              <a:t>he objective is to develop a new business strategy to launch our online video services in 2020.</a:t>
            </a:r>
            <a:endParaRPr lang="en-GB" sz="2000" dirty="0"/>
          </a:p>
        </p:txBody>
      </p:sp>
      <p:sp>
        <p:nvSpPr>
          <p:cNvPr id="4" name="Slide Number Placeholder 3"/>
          <p:cNvSpPr>
            <a:spLocks noGrp="1"/>
          </p:cNvSpPr>
          <p:nvPr>
            <p:ph type="sldNum" sz="quarter" idx="12"/>
          </p:nvPr>
        </p:nvSpPr>
        <p:spPr/>
        <p:txBody>
          <a:bodyPr/>
          <a:lstStyle/>
          <a:p>
            <a:fld id="{7F360BB3-9F08-409B-8CCA-50287B6CD5D7}" type="slidenum">
              <a:rPr lang="en-GB" smtClean="0"/>
              <a:t>2</a:t>
            </a:fld>
            <a:endParaRPr lang="en-GB"/>
          </a:p>
        </p:txBody>
      </p:sp>
    </p:spTree>
    <p:extLst>
      <p:ext uri="{BB962C8B-B14F-4D97-AF65-F5344CB8AC3E}">
        <p14:creationId xmlns:p14="http://schemas.microsoft.com/office/powerpoint/2010/main" val="15365206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131" y="778565"/>
            <a:ext cx="3363401" cy="1058186"/>
          </a:xfrm>
        </p:spPr>
        <p:txBody>
          <a:bodyPr/>
          <a:lstStyle/>
          <a:p>
            <a:r>
              <a:rPr lang="tr-TR" sz="2800" dirty="0" smtClean="0"/>
              <a:t>KEY QUESTIONS &amp; OBJECTIVES</a:t>
            </a:r>
            <a:endParaRPr lang="en-GB" sz="2800" dirty="0"/>
          </a:p>
        </p:txBody>
      </p:sp>
      <p:sp>
        <p:nvSpPr>
          <p:cNvPr id="3" name="Content Placeholder 2"/>
          <p:cNvSpPr>
            <a:spLocks noGrp="1"/>
          </p:cNvSpPr>
          <p:nvPr>
            <p:ph type="body" sz="half" idx="2"/>
          </p:nvPr>
        </p:nvSpPr>
        <p:spPr>
          <a:xfrm>
            <a:off x="588398" y="2007220"/>
            <a:ext cx="4071066" cy="3456877"/>
          </a:xfrm>
        </p:spPr>
        <p:txBody>
          <a:bodyPr>
            <a:normAutofit/>
          </a:bodyPr>
          <a:lstStyle/>
          <a:p>
            <a:pPr marL="285750" indent="-285750">
              <a:buFont typeface="Arial" panose="020B0604020202020204" pitchFamily="34" charset="0"/>
              <a:buChar char="•"/>
            </a:pPr>
            <a:r>
              <a:rPr lang="en-GB" dirty="0">
                <a:solidFill>
                  <a:schemeClr val="accent1">
                    <a:lumMod val="20000"/>
                    <a:lumOff val="80000"/>
                  </a:schemeClr>
                </a:solidFill>
              </a:rPr>
              <a:t>Which countries are </a:t>
            </a:r>
            <a:r>
              <a:rPr lang="en-GB" dirty="0" err="1">
                <a:solidFill>
                  <a:schemeClr val="accent1">
                    <a:lumMod val="20000"/>
                    <a:lumOff val="80000"/>
                  </a:schemeClr>
                </a:solidFill>
              </a:rPr>
              <a:t>Rockbuster</a:t>
            </a:r>
            <a:r>
              <a:rPr lang="en-GB" dirty="0">
                <a:solidFill>
                  <a:schemeClr val="accent1">
                    <a:lumMod val="20000"/>
                    <a:lumOff val="80000"/>
                  </a:schemeClr>
                </a:solidFill>
              </a:rPr>
              <a:t> customers based in?</a:t>
            </a:r>
            <a:endParaRPr lang="tr-TR" dirty="0">
              <a:solidFill>
                <a:schemeClr val="accent1">
                  <a:lumMod val="20000"/>
                  <a:lumOff val="80000"/>
                </a:schemeClr>
              </a:solidFill>
            </a:endParaRPr>
          </a:p>
          <a:p>
            <a:pPr marL="285750" indent="-285750">
              <a:buFont typeface="Arial" panose="020B0604020202020204" pitchFamily="34" charset="0"/>
              <a:buChar char="•"/>
            </a:pPr>
            <a:r>
              <a:rPr lang="en-GB" dirty="0">
                <a:solidFill>
                  <a:schemeClr val="accent1">
                    <a:lumMod val="20000"/>
                    <a:lumOff val="80000"/>
                  </a:schemeClr>
                </a:solidFill>
              </a:rPr>
              <a:t>Do sales figures vary between geographic regions?</a:t>
            </a:r>
            <a:endParaRPr lang="tr-TR" dirty="0">
              <a:solidFill>
                <a:schemeClr val="accent1">
                  <a:lumMod val="20000"/>
                  <a:lumOff val="80000"/>
                </a:schemeClr>
              </a:solidFill>
            </a:endParaRPr>
          </a:p>
          <a:p>
            <a:pPr marL="285750" indent="-285750">
              <a:buFont typeface="Arial" panose="020B0604020202020204" pitchFamily="34" charset="0"/>
              <a:buChar char="•"/>
            </a:pPr>
            <a:r>
              <a:rPr lang="en-GB" dirty="0">
                <a:solidFill>
                  <a:schemeClr val="accent1">
                    <a:lumMod val="20000"/>
                    <a:lumOff val="80000"/>
                  </a:schemeClr>
                </a:solidFill>
              </a:rPr>
              <a:t>Which movies contributed the most/least to revenue gain?</a:t>
            </a:r>
          </a:p>
          <a:p>
            <a:pPr marL="285750" indent="-285750">
              <a:buFont typeface="Arial" panose="020B0604020202020204" pitchFamily="34" charset="0"/>
              <a:buChar char="•"/>
            </a:pPr>
            <a:r>
              <a:rPr lang="en-GB" dirty="0">
                <a:solidFill>
                  <a:schemeClr val="accent1">
                    <a:lumMod val="20000"/>
                    <a:lumOff val="80000"/>
                  </a:schemeClr>
                </a:solidFill>
              </a:rPr>
              <a:t>What was the average rental duration for all videos?</a:t>
            </a:r>
          </a:p>
          <a:p>
            <a:pPr marL="285750" indent="-285750">
              <a:buFont typeface="Arial" panose="020B0604020202020204" pitchFamily="34" charset="0"/>
              <a:buChar char="•"/>
            </a:pPr>
            <a:r>
              <a:rPr lang="en-GB" dirty="0">
                <a:solidFill>
                  <a:schemeClr val="accent1">
                    <a:lumMod val="20000"/>
                    <a:lumOff val="80000"/>
                  </a:schemeClr>
                </a:solidFill>
              </a:rPr>
              <a:t>Where are customers with a high lifetime value based?</a:t>
            </a:r>
          </a:p>
        </p:txBody>
      </p:sp>
      <p:sp>
        <p:nvSpPr>
          <p:cNvPr id="4" name="Slide Number Placeholder 3"/>
          <p:cNvSpPr>
            <a:spLocks noGrp="1"/>
          </p:cNvSpPr>
          <p:nvPr>
            <p:ph type="sldNum" sz="quarter" idx="12"/>
          </p:nvPr>
        </p:nvSpPr>
        <p:spPr/>
        <p:txBody>
          <a:bodyPr/>
          <a:lstStyle/>
          <a:p>
            <a:fld id="{7F360BB3-9F08-409B-8CCA-50287B6CD5D7}" type="slidenum">
              <a:rPr lang="en-GB" smtClean="0"/>
              <a:t>3</a:t>
            </a:fld>
            <a:endParaRPr lang="en-GB"/>
          </a:p>
        </p:txBody>
      </p:sp>
      <p:sp>
        <p:nvSpPr>
          <p:cNvPr id="8" name="Rectangle 7"/>
          <p:cNvSpPr/>
          <p:nvPr/>
        </p:nvSpPr>
        <p:spPr>
          <a:xfrm>
            <a:off x="5748793" y="2186609"/>
            <a:ext cx="5581816" cy="24006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spcBef>
                <a:spcPts val="600"/>
              </a:spcBef>
              <a:spcAft>
                <a:spcPts val="1800"/>
              </a:spcAft>
              <a:buFont typeface="Wingdings" panose="05000000000000000000" pitchFamily="2" charset="2"/>
              <a:buChar char="v"/>
            </a:pPr>
            <a:r>
              <a:rPr lang="tr-TR" dirty="0" smtClean="0">
                <a:solidFill>
                  <a:schemeClr val="accent1">
                    <a:lumMod val="50000"/>
                  </a:schemeClr>
                </a:solidFill>
              </a:rPr>
              <a:t>Geographical distribution of customers and revenue</a:t>
            </a:r>
          </a:p>
          <a:p>
            <a:pPr marL="285750" indent="-285750">
              <a:spcBef>
                <a:spcPts val="600"/>
              </a:spcBef>
              <a:spcAft>
                <a:spcPts val="1800"/>
              </a:spcAft>
              <a:buFont typeface="Wingdings" panose="05000000000000000000" pitchFamily="2" charset="2"/>
              <a:buChar char="v"/>
            </a:pPr>
            <a:r>
              <a:rPr lang="tr-TR" dirty="0">
                <a:solidFill>
                  <a:schemeClr val="accent1">
                    <a:lumMod val="50000"/>
                  </a:schemeClr>
                </a:solidFill>
              </a:rPr>
              <a:t>Best and worst films for revenue </a:t>
            </a:r>
            <a:r>
              <a:rPr lang="tr-TR" dirty="0" smtClean="0">
                <a:solidFill>
                  <a:schemeClr val="accent1">
                    <a:lumMod val="50000"/>
                  </a:schemeClr>
                </a:solidFill>
              </a:rPr>
              <a:t>gain</a:t>
            </a:r>
          </a:p>
          <a:p>
            <a:pPr marL="285750" indent="-285750">
              <a:spcBef>
                <a:spcPts val="600"/>
              </a:spcBef>
              <a:spcAft>
                <a:spcPts val="1800"/>
              </a:spcAft>
              <a:buFont typeface="Wingdings" panose="05000000000000000000" pitchFamily="2" charset="2"/>
              <a:buChar char="v"/>
            </a:pPr>
            <a:r>
              <a:rPr lang="tr-TR" dirty="0">
                <a:solidFill>
                  <a:schemeClr val="accent1">
                    <a:lumMod val="50000"/>
                  </a:schemeClr>
                </a:solidFill>
              </a:rPr>
              <a:t>Important values of the films in the </a:t>
            </a:r>
            <a:r>
              <a:rPr lang="tr-TR" dirty="0" smtClean="0">
                <a:solidFill>
                  <a:schemeClr val="accent1">
                    <a:lumMod val="50000"/>
                  </a:schemeClr>
                </a:solidFill>
              </a:rPr>
              <a:t>archive</a:t>
            </a:r>
          </a:p>
          <a:p>
            <a:pPr marL="285750" indent="-285750">
              <a:spcBef>
                <a:spcPts val="600"/>
              </a:spcBef>
              <a:spcAft>
                <a:spcPts val="1800"/>
              </a:spcAft>
              <a:buFont typeface="Wingdings" panose="05000000000000000000" pitchFamily="2" charset="2"/>
              <a:buChar char="v"/>
            </a:pPr>
            <a:r>
              <a:rPr lang="tr-TR" dirty="0" smtClean="0">
                <a:solidFill>
                  <a:schemeClr val="accent1">
                    <a:lumMod val="50000"/>
                  </a:schemeClr>
                </a:solidFill>
              </a:rPr>
              <a:t>Rewarding the loyal customers</a:t>
            </a:r>
            <a:endParaRPr lang="en-GB" dirty="0">
              <a:solidFill>
                <a:schemeClr val="accent1">
                  <a:lumMod val="20000"/>
                  <a:lumOff val="80000"/>
                </a:schemeClr>
              </a:solidFill>
            </a:endParaRPr>
          </a:p>
        </p:txBody>
      </p:sp>
    </p:spTree>
    <p:extLst>
      <p:ext uri="{BB962C8B-B14F-4D97-AF65-F5344CB8AC3E}">
        <p14:creationId xmlns:p14="http://schemas.microsoft.com/office/powerpoint/2010/main" val="2313271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pPr algn="ctr"/>
            <a:r>
              <a:rPr lang="tr-TR" dirty="0"/>
              <a:t>Current </a:t>
            </a:r>
            <a:r>
              <a:rPr lang="tr-TR" dirty="0" smtClean="0"/>
              <a:t>world-wide customers and revenues</a:t>
            </a:r>
            <a:endParaRPr lang="en-GB" dirty="0"/>
          </a:p>
        </p:txBody>
      </p:sp>
      <p:pic>
        <p:nvPicPr>
          <p:cNvPr id="12" name="Content Placeholder 11"/>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6926" t="4461" r="-878"/>
          <a:stretch/>
        </p:blipFill>
        <p:spPr>
          <a:xfrm>
            <a:off x="4083592" y="2573080"/>
            <a:ext cx="8016259" cy="3561906"/>
          </a:xfrm>
        </p:spPr>
      </p:pic>
      <p:sp>
        <p:nvSpPr>
          <p:cNvPr id="14" name="Text Placeholder 13"/>
          <p:cNvSpPr>
            <a:spLocks noGrp="1"/>
          </p:cNvSpPr>
          <p:nvPr>
            <p:ph sz="half" idx="2"/>
          </p:nvPr>
        </p:nvSpPr>
        <p:spPr>
          <a:xfrm>
            <a:off x="300077" y="2573080"/>
            <a:ext cx="3562394" cy="3309057"/>
          </a:xfrm>
        </p:spPr>
        <p:txBody>
          <a:bodyPr>
            <a:normAutofit/>
          </a:bodyPr>
          <a:lstStyle/>
          <a:p>
            <a:pPr marL="285750" indent="-285750">
              <a:buFont typeface="Arial" panose="020B0604020202020204" pitchFamily="34" charset="0"/>
              <a:buChar char="•"/>
            </a:pPr>
            <a:r>
              <a:rPr lang="tr-TR" sz="1400" dirty="0" smtClean="0"/>
              <a:t>This graph shows a general view of </a:t>
            </a:r>
            <a:r>
              <a:rPr lang="tr-TR" sz="1400" dirty="0"/>
              <a:t>Rockbuster </a:t>
            </a:r>
            <a:r>
              <a:rPr lang="tr-TR" sz="1400" dirty="0" smtClean="0"/>
              <a:t>Stealth’s customer-base and the revenue it generates.</a:t>
            </a:r>
          </a:p>
          <a:p>
            <a:pPr marL="285750" indent="-285750">
              <a:buFont typeface="Arial" panose="020B0604020202020204" pitchFamily="34" charset="0"/>
              <a:buChar char="•"/>
            </a:pPr>
            <a:r>
              <a:rPr lang="tr-TR" sz="1400" dirty="0" smtClean="0"/>
              <a:t>As we can see from the map, Rockbuster has a diverse customer base from almost all over the world.</a:t>
            </a:r>
          </a:p>
          <a:p>
            <a:pPr marL="285750" indent="-285750">
              <a:buFont typeface="Arial" panose="020B0604020202020204" pitchFamily="34" charset="0"/>
              <a:buChar char="•"/>
            </a:pPr>
            <a:r>
              <a:rPr lang="tr-TR" sz="1400" dirty="0" smtClean="0"/>
              <a:t>Thanks to the distribution of this customer base, Rockbuster is able to generate revenue from various regions of the world.</a:t>
            </a:r>
          </a:p>
          <a:p>
            <a:endParaRPr lang="en-GB" sz="1400" dirty="0"/>
          </a:p>
        </p:txBody>
      </p:sp>
      <p:sp>
        <p:nvSpPr>
          <p:cNvPr id="16" name="Slide Number Placeholder 15"/>
          <p:cNvSpPr>
            <a:spLocks noGrp="1"/>
          </p:cNvSpPr>
          <p:nvPr>
            <p:ph type="sldNum" sz="quarter" idx="12"/>
          </p:nvPr>
        </p:nvSpPr>
        <p:spPr/>
        <p:txBody>
          <a:bodyPr/>
          <a:lstStyle/>
          <a:p>
            <a:fld id="{7F360BB3-9F08-409B-8CCA-50287B6CD5D7}" type="slidenum">
              <a:rPr lang="en-GB" smtClean="0"/>
              <a:t>4</a:t>
            </a:fld>
            <a:endParaRPr lang="en-GB"/>
          </a:p>
        </p:txBody>
      </p:sp>
    </p:spTree>
    <p:extLst>
      <p:ext uri="{BB962C8B-B14F-4D97-AF65-F5344CB8AC3E}">
        <p14:creationId xmlns:p14="http://schemas.microsoft.com/office/powerpoint/2010/main" val="15157061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245995" y="2609386"/>
            <a:ext cx="5581838" cy="2903950"/>
            <a:chOff x="6323178" y="3419553"/>
            <a:chExt cx="5202068" cy="2664056"/>
          </a:xfrm>
        </p:grpSpPr>
        <p:pic>
          <p:nvPicPr>
            <p:cNvPr id="13" name="Picture 12"/>
            <p:cNvPicPr>
              <a:picLocks noChangeAspect="1"/>
            </p:cNvPicPr>
            <p:nvPr/>
          </p:nvPicPr>
          <p:blipFill rotWithShape="1">
            <a:blip r:embed="rId2"/>
            <a:srcRect l="24197" t="43333" r="58244" b="43787"/>
            <a:stretch/>
          </p:blipFill>
          <p:spPr>
            <a:xfrm>
              <a:off x="6323178" y="3419553"/>
              <a:ext cx="5202068" cy="1173537"/>
            </a:xfrm>
            <a:prstGeom prst="rect">
              <a:avLst/>
            </a:prstGeom>
          </p:spPr>
        </p:pic>
        <p:pic>
          <p:nvPicPr>
            <p:cNvPr id="15" name="Picture 14"/>
            <p:cNvPicPr>
              <a:picLocks noChangeAspect="1"/>
            </p:cNvPicPr>
            <p:nvPr/>
          </p:nvPicPr>
          <p:blipFill rotWithShape="1">
            <a:blip r:embed="rId3"/>
            <a:srcRect l="23984" t="42853" r="58791" b="43814"/>
            <a:stretch/>
          </p:blipFill>
          <p:spPr>
            <a:xfrm>
              <a:off x="6323178" y="4815557"/>
              <a:ext cx="5202068" cy="1268052"/>
            </a:xfrm>
            <a:prstGeom prst="rect">
              <a:avLst/>
            </a:prstGeom>
          </p:spPr>
        </p:pic>
      </p:grpSp>
      <p:sp>
        <p:nvSpPr>
          <p:cNvPr id="8" name="Title 7"/>
          <p:cNvSpPr>
            <a:spLocks noGrp="1"/>
          </p:cNvSpPr>
          <p:nvPr>
            <p:ph type="title"/>
          </p:nvPr>
        </p:nvSpPr>
        <p:spPr>
          <a:xfrm>
            <a:off x="617517" y="758282"/>
            <a:ext cx="3530737" cy="834699"/>
          </a:xfrm>
        </p:spPr>
        <p:txBody>
          <a:bodyPr/>
          <a:lstStyle/>
          <a:p>
            <a:r>
              <a:rPr lang="tr-TR" dirty="0" smtClean="0"/>
              <a:t>Let’s Check Our Film Archive</a:t>
            </a:r>
            <a:endParaRPr lang="en-GB" dirty="0"/>
          </a:p>
        </p:txBody>
      </p:sp>
      <p:sp>
        <p:nvSpPr>
          <p:cNvPr id="10" name="Text Placeholder 9"/>
          <p:cNvSpPr>
            <a:spLocks noGrp="1"/>
          </p:cNvSpPr>
          <p:nvPr>
            <p:ph type="body" sz="half" idx="2"/>
          </p:nvPr>
        </p:nvSpPr>
        <p:spPr>
          <a:xfrm>
            <a:off x="617517" y="1986670"/>
            <a:ext cx="3764912" cy="4038210"/>
          </a:xfrm>
        </p:spPr>
        <p:txBody>
          <a:bodyPr/>
          <a:lstStyle/>
          <a:p>
            <a:pPr marL="285750" indent="-285750">
              <a:buFont typeface="Arial" panose="020B0604020202020204" pitchFamily="34" charset="0"/>
              <a:buChar char="•"/>
            </a:pPr>
            <a:r>
              <a:rPr lang="tr-TR" dirty="0">
                <a:solidFill>
                  <a:schemeClr val="accent1">
                    <a:lumMod val="20000"/>
                    <a:lumOff val="80000"/>
                  </a:schemeClr>
                </a:solidFill>
              </a:rPr>
              <a:t>Most of the flm in the archive has the PG-13 rating, while all of the films are in english and released in 2006</a:t>
            </a:r>
            <a:r>
              <a:rPr lang="tr-TR" dirty="0" smtClean="0">
                <a:solidFill>
                  <a:schemeClr val="accent1">
                    <a:lumMod val="20000"/>
                    <a:lumOff val="80000"/>
                  </a:schemeClr>
                </a:solidFill>
              </a:rPr>
              <a:t>.</a:t>
            </a:r>
          </a:p>
          <a:p>
            <a:pPr marL="285750" indent="-285750">
              <a:buFont typeface="Arial" panose="020B0604020202020204" pitchFamily="34" charset="0"/>
              <a:buChar char="•"/>
            </a:pPr>
            <a:r>
              <a:rPr lang="tr-TR" dirty="0" smtClean="0">
                <a:solidFill>
                  <a:schemeClr val="accent1">
                    <a:lumMod val="20000"/>
                    <a:lumOff val="80000"/>
                  </a:schemeClr>
                </a:solidFill>
              </a:rPr>
              <a:t>The </a:t>
            </a:r>
            <a:r>
              <a:rPr lang="tr-TR" dirty="0">
                <a:solidFill>
                  <a:schemeClr val="accent1">
                    <a:lumMod val="20000"/>
                    <a:lumOff val="80000"/>
                  </a:schemeClr>
                </a:solidFill>
              </a:rPr>
              <a:t>duration of the films Rockbuster has in the archives ranges from 40 minutes to 180 minutes. The average film duration around 120 min</a:t>
            </a:r>
            <a:r>
              <a:rPr lang="tr-TR" dirty="0" smtClean="0">
                <a:solidFill>
                  <a:schemeClr val="accent1">
                    <a:lumMod val="20000"/>
                    <a:lumOff val="80000"/>
                  </a:schemeClr>
                </a:solidFill>
              </a:rPr>
              <a:t>.</a:t>
            </a:r>
          </a:p>
          <a:p>
            <a:pPr marL="285750" indent="-285750">
              <a:buFont typeface="Arial" panose="020B0604020202020204" pitchFamily="34" charset="0"/>
              <a:buChar char="•"/>
            </a:pPr>
            <a:r>
              <a:rPr lang="tr-TR" dirty="0" smtClean="0">
                <a:solidFill>
                  <a:schemeClr val="accent1">
                    <a:lumMod val="20000"/>
                    <a:lumOff val="80000"/>
                  </a:schemeClr>
                </a:solidFill>
              </a:rPr>
              <a:t>Rockbuster </a:t>
            </a:r>
            <a:r>
              <a:rPr lang="tr-TR" dirty="0">
                <a:solidFill>
                  <a:schemeClr val="accent1">
                    <a:lumMod val="20000"/>
                    <a:lumOff val="80000"/>
                  </a:schemeClr>
                </a:solidFill>
              </a:rPr>
              <a:t>allows max of 7 day of </a:t>
            </a:r>
            <a:r>
              <a:rPr lang="tr-TR" dirty="0" smtClean="0">
                <a:solidFill>
                  <a:schemeClr val="accent1">
                    <a:lumMod val="20000"/>
                    <a:lumOff val="80000"/>
                  </a:schemeClr>
                </a:solidFill>
              </a:rPr>
              <a:t>rental while </a:t>
            </a:r>
            <a:r>
              <a:rPr lang="tr-TR" dirty="0">
                <a:solidFill>
                  <a:schemeClr val="accent1">
                    <a:lumMod val="20000"/>
                    <a:lumOff val="80000"/>
                  </a:schemeClr>
                </a:solidFill>
              </a:rPr>
              <a:t>the minumum number days for rental is 3. The films on average are rented for approximately 5 days</a:t>
            </a:r>
            <a:r>
              <a:rPr lang="tr-TR" dirty="0" smtClean="0">
                <a:solidFill>
                  <a:schemeClr val="bg1"/>
                </a:solidFill>
              </a:rPr>
              <a:t>.</a:t>
            </a:r>
          </a:p>
        </p:txBody>
      </p:sp>
      <p:sp>
        <p:nvSpPr>
          <p:cNvPr id="7" name="Slide Number Placeholder 6"/>
          <p:cNvSpPr>
            <a:spLocks noGrp="1"/>
          </p:cNvSpPr>
          <p:nvPr>
            <p:ph type="sldNum" sz="quarter" idx="12"/>
          </p:nvPr>
        </p:nvSpPr>
        <p:spPr/>
        <p:txBody>
          <a:bodyPr/>
          <a:lstStyle/>
          <a:p>
            <a:fld id="{7F360BB3-9F08-409B-8CCA-50287B6CD5D7}" type="slidenum">
              <a:rPr lang="en-GB" smtClean="0"/>
              <a:t>5</a:t>
            </a:fld>
            <a:endParaRPr lang="en-GB"/>
          </a:p>
        </p:txBody>
      </p:sp>
      <p:pic>
        <p:nvPicPr>
          <p:cNvPr id="17" name="Picture 16"/>
          <p:cNvPicPr>
            <a:picLocks noChangeAspect="1"/>
          </p:cNvPicPr>
          <p:nvPr/>
        </p:nvPicPr>
        <p:blipFill rotWithShape="1">
          <a:blip r:embed="rId4"/>
          <a:srcRect l="24679" t="38148" r="67701" b="57021"/>
          <a:stretch/>
        </p:blipFill>
        <p:spPr>
          <a:xfrm>
            <a:off x="6126943" y="1556061"/>
            <a:ext cx="3150872" cy="554268"/>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6124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81243" y="655636"/>
            <a:ext cx="3504510" cy="1002527"/>
          </a:xfrm>
        </p:spPr>
        <p:txBody>
          <a:bodyPr/>
          <a:lstStyle/>
          <a:p>
            <a:r>
              <a:rPr lang="tr-TR" dirty="0"/>
              <a:t>Let’s Check Our Film Archive</a:t>
            </a:r>
            <a:endParaRPr lang="en-GB" dirty="0"/>
          </a:p>
        </p:txBody>
      </p:sp>
      <p:pic>
        <p:nvPicPr>
          <p:cNvPr id="15" name="Content Placeholder 14"/>
          <p:cNvPicPr>
            <a:picLocks noGrp="1" noChangeAspect="1"/>
          </p:cNvPicPr>
          <p:nvPr>
            <p:ph idx="1"/>
          </p:nvPr>
        </p:nvPicPr>
        <p:blipFill rotWithShape="1">
          <a:blip r:embed="rId2">
            <a:extLst>
              <a:ext uri="{28A0092B-C50C-407E-A947-70E740481C1C}">
                <a14:useLocalDpi xmlns:a14="http://schemas.microsoft.com/office/drawing/2010/main" val="0"/>
              </a:ext>
            </a:extLst>
          </a:blip>
          <a:srcRect t="30914" r="45089"/>
          <a:stretch/>
        </p:blipFill>
        <p:spPr>
          <a:xfrm>
            <a:off x="5060017" y="1473108"/>
            <a:ext cx="1873520" cy="2073191"/>
          </a:xfrm>
        </p:spPr>
      </p:pic>
      <p:sp>
        <p:nvSpPr>
          <p:cNvPr id="9" name="Text Placeholder 8"/>
          <p:cNvSpPr>
            <a:spLocks noGrp="1"/>
          </p:cNvSpPr>
          <p:nvPr>
            <p:ph type="body" sz="half" idx="2"/>
          </p:nvPr>
        </p:nvSpPr>
        <p:spPr>
          <a:xfrm>
            <a:off x="781243" y="1903842"/>
            <a:ext cx="3576072" cy="3606412"/>
          </a:xfrm>
        </p:spPr>
        <p:txBody>
          <a:bodyPr>
            <a:normAutofit lnSpcReduction="10000"/>
          </a:bodyPr>
          <a:lstStyle/>
          <a:p>
            <a:r>
              <a:rPr lang="tr-TR" b="1" dirty="0" smtClean="0"/>
              <a:t>Top films, genres and ratings by revenue</a:t>
            </a:r>
          </a:p>
          <a:p>
            <a:pPr marL="285750" indent="-285750">
              <a:buFont typeface="Arial" panose="020B0604020202020204" pitchFamily="34" charset="0"/>
              <a:buChar char="•"/>
            </a:pPr>
            <a:r>
              <a:rPr lang="tr-TR" dirty="0" smtClean="0">
                <a:solidFill>
                  <a:schemeClr val="accent1">
                    <a:lumMod val="20000"/>
                    <a:lumOff val="80000"/>
                  </a:schemeClr>
                </a:solidFill>
              </a:rPr>
              <a:t>The table.1 shows the film that bring the most revenue for Rockbuster. Best film for revenue-vise is «Telegraph Voyage»</a:t>
            </a:r>
          </a:p>
          <a:p>
            <a:pPr marL="285750" indent="-285750">
              <a:buFont typeface="Arial" panose="020B0604020202020204" pitchFamily="34" charset="0"/>
              <a:buChar char="•"/>
            </a:pPr>
            <a:r>
              <a:rPr lang="tr-TR" dirty="0" smtClean="0">
                <a:solidFill>
                  <a:schemeClr val="accent1">
                    <a:lumMod val="20000"/>
                    <a:lumOff val="80000"/>
                  </a:schemeClr>
                </a:solidFill>
              </a:rPr>
              <a:t>Table 2 indicates how much Rockbuster earns from each rating. </a:t>
            </a:r>
            <a:r>
              <a:rPr lang="tr-TR" dirty="0">
                <a:solidFill>
                  <a:schemeClr val="accent1">
                    <a:lumMod val="20000"/>
                    <a:lumOff val="80000"/>
                  </a:schemeClr>
                </a:solidFill>
              </a:rPr>
              <a:t>PG-13(parental guidance under 13) brings </a:t>
            </a:r>
            <a:r>
              <a:rPr lang="tr-TR" dirty="0" smtClean="0">
                <a:solidFill>
                  <a:schemeClr val="accent1">
                    <a:lumMod val="20000"/>
                    <a:lumOff val="80000"/>
                  </a:schemeClr>
                </a:solidFill>
              </a:rPr>
              <a:t>the most revenue while  G(general audience) brings the least.</a:t>
            </a:r>
          </a:p>
          <a:p>
            <a:pPr marL="285750" indent="-285750">
              <a:buFont typeface="Arial" panose="020B0604020202020204" pitchFamily="34" charset="0"/>
              <a:buChar char="•"/>
            </a:pPr>
            <a:r>
              <a:rPr lang="tr-TR" dirty="0" smtClean="0">
                <a:solidFill>
                  <a:schemeClr val="accent1">
                    <a:lumMod val="20000"/>
                    <a:lumOff val="80000"/>
                  </a:schemeClr>
                </a:solidFill>
              </a:rPr>
              <a:t>The graph on the right shows the top 10 genre by revenue. The most profitable genre is ‘Sports’ for the company.</a:t>
            </a:r>
          </a:p>
        </p:txBody>
      </p:sp>
      <p:sp>
        <p:nvSpPr>
          <p:cNvPr id="5" name="Slide Number Placeholder 4"/>
          <p:cNvSpPr>
            <a:spLocks noGrp="1"/>
          </p:cNvSpPr>
          <p:nvPr>
            <p:ph type="sldNum" sz="quarter" idx="12"/>
          </p:nvPr>
        </p:nvSpPr>
        <p:spPr/>
        <p:txBody>
          <a:bodyPr/>
          <a:lstStyle/>
          <a:p>
            <a:fld id="{7F360BB3-9F08-409B-8CCA-50287B6CD5D7}" type="slidenum">
              <a:rPr lang="en-GB" smtClean="0"/>
              <a:t>6</a:t>
            </a:fld>
            <a:endParaRPr lang="en-GB"/>
          </a:p>
        </p:txBody>
      </p:sp>
      <p:sp>
        <p:nvSpPr>
          <p:cNvPr id="20" name="TextBox 19"/>
          <p:cNvSpPr txBox="1"/>
          <p:nvPr/>
        </p:nvSpPr>
        <p:spPr>
          <a:xfrm>
            <a:off x="5024206" y="1004125"/>
            <a:ext cx="2294940" cy="430887"/>
          </a:xfrm>
          <a:prstGeom prst="rect">
            <a:avLst/>
          </a:prstGeom>
          <a:noFill/>
        </p:spPr>
        <p:txBody>
          <a:bodyPr wrap="square" rtlCol="0">
            <a:spAutoFit/>
          </a:bodyPr>
          <a:lstStyle/>
          <a:p>
            <a:r>
              <a:rPr lang="tr-TR" sz="1100" dirty="0" smtClean="0">
                <a:solidFill>
                  <a:schemeClr val="tx1">
                    <a:lumMod val="75000"/>
                    <a:lumOff val="25000"/>
                  </a:schemeClr>
                </a:solidFill>
              </a:rPr>
              <a:t>Table 1. Top 10 films for revenue gain</a:t>
            </a:r>
            <a:endParaRPr lang="en-GB" sz="1100" dirty="0">
              <a:solidFill>
                <a:schemeClr val="tx1">
                  <a:lumMod val="75000"/>
                  <a:lumOff val="25000"/>
                </a:schemeClr>
              </a:solidFill>
            </a:endParaRPr>
          </a:p>
        </p:txBody>
      </p:sp>
      <p:sp>
        <p:nvSpPr>
          <p:cNvPr id="23" name="TextBox 22"/>
          <p:cNvSpPr txBox="1"/>
          <p:nvPr/>
        </p:nvSpPr>
        <p:spPr>
          <a:xfrm>
            <a:off x="5060017" y="4085455"/>
            <a:ext cx="1411356" cy="430887"/>
          </a:xfrm>
          <a:prstGeom prst="rect">
            <a:avLst/>
          </a:prstGeom>
          <a:noFill/>
        </p:spPr>
        <p:txBody>
          <a:bodyPr wrap="square" rtlCol="0">
            <a:spAutoFit/>
          </a:bodyPr>
          <a:lstStyle/>
          <a:p>
            <a:r>
              <a:rPr lang="tr-TR" sz="1100" dirty="0" smtClean="0">
                <a:solidFill>
                  <a:schemeClr val="tx1">
                    <a:lumMod val="75000"/>
                    <a:lumOff val="25000"/>
                  </a:schemeClr>
                </a:solidFill>
              </a:rPr>
              <a:t>Table 2. Ratings by revenue</a:t>
            </a:r>
            <a:endParaRPr lang="en-GB" sz="1100" dirty="0">
              <a:solidFill>
                <a:schemeClr val="tx1">
                  <a:lumMod val="75000"/>
                  <a:lumOff val="25000"/>
                </a:schemeClr>
              </a:solidFill>
            </a:endParaRP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t="37149" r="50762"/>
          <a:stretch/>
        </p:blipFill>
        <p:spPr>
          <a:xfrm>
            <a:off x="5166417" y="4472971"/>
            <a:ext cx="1625071" cy="1165053"/>
          </a:xfrm>
          <a:prstGeom prst="rect">
            <a:avLst/>
          </a:prstGeom>
        </p:spPr>
      </p:pic>
      <p:sp>
        <p:nvSpPr>
          <p:cNvPr id="2" name="TextBox 1"/>
          <p:cNvSpPr txBox="1"/>
          <p:nvPr/>
        </p:nvSpPr>
        <p:spPr>
          <a:xfrm>
            <a:off x="8353284" y="1328074"/>
            <a:ext cx="1836693" cy="430887"/>
          </a:xfrm>
          <a:prstGeom prst="rect">
            <a:avLst/>
          </a:prstGeom>
          <a:noFill/>
        </p:spPr>
        <p:txBody>
          <a:bodyPr wrap="square" rtlCol="0">
            <a:spAutoFit/>
          </a:bodyPr>
          <a:lstStyle/>
          <a:p>
            <a:r>
              <a:rPr lang="tr-TR" sz="1100" dirty="0" smtClean="0"/>
              <a:t>Graph 1. Top 10 genre by revenue gain</a:t>
            </a:r>
            <a:endParaRPr lang="en-GB" sz="1100" dirty="0"/>
          </a:p>
        </p:txBody>
      </p:sp>
      <p:grpSp>
        <p:nvGrpSpPr>
          <p:cNvPr id="10" name="Group 9"/>
          <p:cNvGrpSpPr/>
          <p:nvPr/>
        </p:nvGrpSpPr>
        <p:grpSpPr>
          <a:xfrm>
            <a:off x="7260769" y="1903842"/>
            <a:ext cx="4187079" cy="4584367"/>
            <a:chOff x="7260769" y="1903842"/>
            <a:chExt cx="4187079" cy="4584367"/>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8813" r="14975" b="3304"/>
            <a:stretch/>
          </p:blipFill>
          <p:spPr>
            <a:xfrm>
              <a:off x="7260769" y="1903842"/>
              <a:ext cx="4187079" cy="385290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4509" t="4753" r="6201" b="68696"/>
            <a:stretch/>
          </p:blipFill>
          <p:spPr>
            <a:xfrm>
              <a:off x="10475121" y="4667359"/>
              <a:ext cx="715618" cy="1820850"/>
            </a:xfrm>
            <a:prstGeom prst="rect">
              <a:avLst/>
            </a:prstGeom>
          </p:spPr>
        </p:pic>
      </p:grpSp>
    </p:spTree>
    <p:extLst>
      <p:ext uri="{BB962C8B-B14F-4D97-AF65-F5344CB8AC3E}">
        <p14:creationId xmlns:p14="http://schemas.microsoft.com/office/powerpoint/2010/main" val="2304753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81243" y="655636"/>
            <a:ext cx="3504510" cy="1002527"/>
          </a:xfrm>
        </p:spPr>
        <p:txBody>
          <a:bodyPr/>
          <a:lstStyle/>
          <a:p>
            <a:r>
              <a:rPr lang="tr-TR" dirty="0"/>
              <a:t>Let’s Check Our Film Archive</a:t>
            </a:r>
            <a:endParaRPr lang="en-GB" dirty="0"/>
          </a:p>
        </p:txBody>
      </p:sp>
      <p:sp>
        <p:nvSpPr>
          <p:cNvPr id="9" name="Text Placeholder 8"/>
          <p:cNvSpPr>
            <a:spLocks noGrp="1"/>
          </p:cNvSpPr>
          <p:nvPr>
            <p:ph type="body" sz="half" idx="2"/>
          </p:nvPr>
        </p:nvSpPr>
        <p:spPr>
          <a:xfrm>
            <a:off x="781243" y="1903842"/>
            <a:ext cx="3504510" cy="3606412"/>
          </a:xfrm>
        </p:spPr>
        <p:txBody>
          <a:bodyPr>
            <a:normAutofit/>
          </a:bodyPr>
          <a:lstStyle/>
          <a:p>
            <a:r>
              <a:rPr lang="tr-TR" b="1" dirty="0" smtClean="0"/>
              <a:t>Top films, genres and ratings by revenue</a:t>
            </a:r>
          </a:p>
          <a:p>
            <a:pPr marL="285750" indent="-285750">
              <a:buFont typeface="Arial" panose="020B0604020202020204" pitchFamily="34" charset="0"/>
              <a:buChar char="•"/>
            </a:pPr>
            <a:r>
              <a:rPr lang="tr-TR" dirty="0" smtClean="0">
                <a:solidFill>
                  <a:schemeClr val="accent1">
                    <a:lumMod val="20000"/>
                    <a:lumOff val="80000"/>
                  </a:schemeClr>
                </a:solidFill>
              </a:rPr>
              <a:t>The Table 4 shows the film that bring the least revenue for Rockbuster.</a:t>
            </a:r>
          </a:p>
          <a:p>
            <a:pPr marL="285750" indent="-285750">
              <a:buFont typeface="Arial" panose="020B0604020202020204" pitchFamily="34" charset="0"/>
              <a:buChar char="•"/>
            </a:pPr>
            <a:r>
              <a:rPr lang="tr-TR" dirty="0" smtClean="0">
                <a:solidFill>
                  <a:schemeClr val="accent1">
                    <a:lumMod val="20000"/>
                    <a:lumOff val="80000"/>
                  </a:schemeClr>
                </a:solidFill>
              </a:rPr>
              <a:t>G is the rating category that brings the least revenue.</a:t>
            </a:r>
          </a:p>
          <a:p>
            <a:pPr marL="285750" indent="-285750">
              <a:buFont typeface="Arial" panose="020B0604020202020204" pitchFamily="34" charset="0"/>
              <a:buChar char="•"/>
            </a:pPr>
            <a:r>
              <a:rPr lang="tr-TR" dirty="0" smtClean="0">
                <a:solidFill>
                  <a:schemeClr val="accent1">
                    <a:lumMod val="20000"/>
                    <a:lumOff val="80000"/>
                  </a:schemeClr>
                </a:solidFill>
              </a:rPr>
              <a:t>Tha graph on the left shows the bottom 10 genre. The least profitable genre by far is ‘Thriller’ for the company.</a:t>
            </a:r>
          </a:p>
        </p:txBody>
      </p:sp>
      <p:sp>
        <p:nvSpPr>
          <p:cNvPr id="5" name="Slide Number Placeholder 4"/>
          <p:cNvSpPr>
            <a:spLocks noGrp="1"/>
          </p:cNvSpPr>
          <p:nvPr>
            <p:ph type="sldNum" sz="quarter" idx="12"/>
          </p:nvPr>
        </p:nvSpPr>
        <p:spPr/>
        <p:txBody>
          <a:bodyPr/>
          <a:lstStyle/>
          <a:p>
            <a:fld id="{7F360BB3-9F08-409B-8CCA-50287B6CD5D7}" type="slidenum">
              <a:rPr lang="en-GB" smtClean="0"/>
              <a:t>7</a:t>
            </a:fld>
            <a:endParaRPr lang="en-GB"/>
          </a:p>
        </p:txBody>
      </p:sp>
      <p:sp>
        <p:nvSpPr>
          <p:cNvPr id="20" name="TextBox 19"/>
          <p:cNvSpPr txBox="1"/>
          <p:nvPr/>
        </p:nvSpPr>
        <p:spPr>
          <a:xfrm>
            <a:off x="5044115" y="1085032"/>
            <a:ext cx="2215426" cy="430887"/>
          </a:xfrm>
          <a:prstGeom prst="rect">
            <a:avLst/>
          </a:prstGeom>
          <a:noFill/>
        </p:spPr>
        <p:txBody>
          <a:bodyPr wrap="square" rtlCol="0">
            <a:spAutoFit/>
          </a:bodyPr>
          <a:lstStyle/>
          <a:p>
            <a:r>
              <a:rPr lang="tr-TR" sz="1100" dirty="0" smtClean="0">
                <a:solidFill>
                  <a:schemeClr val="tx1">
                    <a:lumMod val="75000"/>
                    <a:lumOff val="25000"/>
                  </a:schemeClr>
                </a:solidFill>
              </a:rPr>
              <a:t>Table 3. 10 worst films for revenue gain</a:t>
            </a:r>
            <a:endParaRPr lang="en-GB" sz="1100" dirty="0">
              <a:solidFill>
                <a:schemeClr val="tx1">
                  <a:lumMod val="75000"/>
                  <a:lumOff val="25000"/>
                </a:schemeClr>
              </a:solidFill>
            </a:endParaRPr>
          </a:p>
        </p:txBody>
      </p:sp>
      <p:sp>
        <p:nvSpPr>
          <p:cNvPr id="23" name="TextBox 22"/>
          <p:cNvSpPr txBox="1"/>
          <p:nvPr/>
        </p:nvSpPr>
        <p:spPr>
          <a:xfrm>
            <a:off x="5221001" y="3957082"/>
            <a:ext cx="1411356" cy="430887"/>
          </a:xfrm>
          <a:prstGeom prst="rect">
            <a:avLst/>
          </a:prstGeom>
          <a:noFill/>
        </p:spPr>
        <p:txBody>
          <a:bodyPr wrap="square" rtlCol="0">
            <a:spAutoFit/>
          </a:bodyPr>
          <a:lstStyle/>
          <a:p>
            <a:r>
              <a:rPr lang="tr-TR" sz="1100" dirty="0" smtClean="0">
                <a:solidFill>
                  <a:schemeClr val="tx1">
                    <a:lumMod val="75000"/>
                    <a:lumOff val="25000"/>
                  </a:schemeClr>
                </a:solidFill>
              </a:rPr>
              <a:t>Table 4. Ratings by revenue</a:t>
            </a:r>
            <a:endParaRPr lang="en-GB" sz="1100" dirty="0">
              <a:solidFill>
                <a:schemeClr val="tx1">
                  <a:lumMod val="75000"/>
                  <a:lumOff val="25000"/>
                </a:schemeClr>
              </a:solidFill>
            </a:endParaRPr>
          </a:p>
        </p:txBody>
      </p:sp>
      <p:grpSp>
        <p:nvGrpSpPr>
          <p:cNvPr id="7" name="Group 6"/>
          <p:cNvGrpSpPr/>
          <p:nvPr/>
        </p:nvGrpSpPr>
        <p:grpSpPr>
          <a:xfrm>
            <a:off x="7530996" y="2051438"/>
            <a:ext cx="4534387" cy="4484534"/>
            <a:chOff x="7530996" y="2051438"/>
            <a:chExt cx="4534387" cy="448453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927" r="14975" b="3304"/>
            <a:stretch/>
          </p:blipFill>
          <p:spPr>
            <a:xfrm>
              <a:off x="7530996" y="2051438"/>
              <a:ext cx="4032001" cy="3705306"/>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5232" t="4870" r="3414" b="69507"/>
            <a:stretch/>
          </p:blipFill>
          <p:spPr>
            <a:xfrm>
              <a:off x="11190739" y="4778734"/>
              <a:ext cx="874644" cy="1757238"/>
            </a:xfrm>
            <a:prstGeom prst="rect">
              <a:avLst/>
            </a:prstGeom>
          </p:spPr>
        </p:pic>
      </p:gr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t="37149" r="50762"/>
          <a:stretch/>
        </p:blipFill>
        <p:spPr>
          <a:xfrm>
            <a:off x="5221001" y="4387969"/>
            <a:ext cx="1576506" cy="1130236"/>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23363" r="44385"/>
          <a:stretch/>
        </p:blipFill>
        <p:spPr>
          <a:xfrm>
            <a:off x="5158685" y="1546697"/>
            <a:ext cx="1758950" cy="1927372"/>
          </a:xfrm>
          <a:prstGeom prst="rect">
            <a:avLst/>
          </a:prstGeom>
        </p:spPr>
      </p:pic>
      <p:sp>
        <p:nvSpPr>
          <p:cNvPr id="3" name="TextBox 2"/>
          <p:cNvSpPr txBox="1"/>
          <p:nvPr/>
        </p:nvSpPr>
        <p:spPr>
          <a:xfrm>
            <a:off x="7751854" y="1645712"/>
            <a:ext cx="3482671" cy="261610"/>
          </a:xfrm>
          <a:prstGeom prst="rect">
            <a:avLst/>
          </a:prstGeom>
          <a:noFill/>
        </p:spPr>
        <p:txBody>
          <a:bodyPr wrap="square" rtlCol="0">
            <a:spAutoFit/>
          </a:bodyPr>
          <a:lstStyle/>
          <a:p>
            <a:r>
              <a:rPr lang="tr-TR" sz="1100" dirty="0" smtClean="0"/>
              <a:t>Graph 2. Bottom 10 genes for revenue gain</a:t>
            </a:r>
            <a:endParaRPr lang="en-GB" sz="1100" dirty="0"/>
          </a:p>
        </p:txBody>
      </p:sp>
    </p:spTree>
    <p:extLst>
      <p:ext uri="{BB962C8B-B14F-4D97-AF65-F5344CB8AC3E}">
        <p14:creationId xmlns:p14="http://schemas.microsoft.com/office/powerpoint/2010/main" val="117968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dirty="0" smtClean="0"/>
              <a:t>TOP 10 COUNTRIES FOR ROCKBUSTER</a:t>
            </a:r>
            <a:endParaRPr lang="en-GB" dirty="0"/>
          </a:p>
        </p:txBody>
      </p:sp>
      <p:sp>
        <p:nvSpPr>
          <p:cNvPr id="14" name="Text Placeholder 13"/>
          <p:cNvSpPr>
            <a:spLocks noGrp="1"/>
          </p:cNvSpPr>
          <p:nvPr>
            <p:ph type="body" idx="1"/>
          </p:nvPr>
        </p:nvSpPr>
        <p:spPr>
          <a:xfrm>
            <a:off x="322876" y="2274074"/>
            <a:ext cx="6737882" cy="548640"/>
          </a:xfrm>
        </p:spPr>
        <p:txBody>
          <a:bodyPr/>
          <a:lstStyle/>
          <a:p>
            <a:r>
              <a:rPr lang="tr-TR" sz="2000" dirty="0" smtClean="0"/>
              <a:t>Top 10 countries by customer count</a:t>
            </a:r>
            <a:endParaRPr lang="en-GB" sz="2000" dirty="0"/>
          </a:p>
        </p:txBody>
      </p:sp>
      <p:pic>
        <p:nvPicPr>
          <p:cNvPr id="11" name="Content Placeholder 10"/>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2366" t="7989" r="10277"/>
          <a:stretch/>
        </p:blipFill>
        <p:spPr>
          <a:xfrm>
            <a:off x="3438207" y="2866415"/>
            <a:ext cx="7932158" cy="3415369"/>
          </a:xfrm>
        </p:spPr>
      </p:pic>
      <p:sp>
        <p:nvSpPr>
          <p:cNvPr id="16" name="Content Placeholder 15"/>
          <p:cNvSpPr>
            <a:spLocks noGrp="1"/>
          </p:cNvSpPr>
          <p:nvPr>
            <p:ph sz="quarter" idx="4"/>
          </p:nvPr>
        </p:nvSpPr>
        <p:spPr>
          <a:xfrm>
            <a:off x="322874" y="2989690"/>
            <a:ext cx="2565732" cy="3416301"/>
          </a:xfrm>
        </p:spPr>
        <p:txBody>
          <a:bodyPr>
            <a:normAutofit fontScale="92500" lnSpcReduction="20000"/>
          </a:bodyPr>
          <a:lstStyle/>
          <a:p>
            <a:pPr>
              <a:buFont typeface="+mj-lt"/>
              <a:buAutoNum type="arabicPeriod"/>
            </a:pPr>
            <a:r>
              <a:rPr lang="tr-TR" dirty="0" smtClean="0"/>
              <a:t>India</a:t>
            </a:r>
            <a:endParaRPr lang="tr-TR" dirty="0"/>
          </a:p>
          <a:p>
            <a:pPr>
              <a:buFont typeface="+mj-lt"/>
              <a:buAutoNum type="arabicPeriod"/>
            </a:pPr>
            <a:r>
              <a:rPr lang="tr-TR" dirty="0"/>
              <a:t>China</a:t>
            </a:r>
          </a:p>
          <a:p>
            <a:pPr>
              <a:buFont typeface="+mj-lt"/>
              <a:buAutoNum type="arabicPeriod"/>
            </a:pPr>
            <a:r>
              <a:rPr lang="tr-TR" dirty="0"/>
              <a:t>United States</a:t>
            </a:r>
          </a:p>
          <a:p>
            <a:pPr>
              <a:buFont typeface="+mj-lt"/>
              <a:buAutoNum type="arabicPeriod"/>
            </a:pPr>
            <a:r>
              <a:rPr lang="tr-TR" dirty="0"/>
              <a:t>Japan</a:t>
            </a:r>
          </a:p>
          <a:p>
            <a:pPr>
              <a:buFont typeface="+mj-lt"/>
              <a:buAutoNum type="arabicPeriod"/>
            </a:pPr>
            <a:r>
              <a:rPr lang="tr-TR" dirty="0"/>
              <a:t>Mexico</a:t>
            </a:r>
          </a:p>
          <a:p>
            <a:pPr>
              <a:buFont typeface="+mj-lt"/>
              <a:buAutoNum type="arabicPeriod"/>
            </a:pPr>
            <a:r>
              <a:rPr lang="tr-TR" dirty="0"/>
              <a:t> Brazil</a:t>
            </a:r>
          </a:p>
          <a:p>
            <a:pPr>
              <a:buFont typeface="+mj-lt"/>
              <a:buAutoNum type="arabicPeriod"/>
            </a:pPr>
            <a:r>
              <a:rPr lang="tr-TR" dirty="0"/>
              <a:t>Russian Federation</a:t>
            </a:r>
          </a:p>
          <a:p>
            <a:pPr>
              <a:buFont typeface="+mj-lt"/>
              <a:buAutoNum type="arabicPeriod"/>
            </a:pPr>
            <a:r>
              <a:rPr lang="tr-TR" dirty="0"/>
              <a:t>Philippines</a:t>
            </a:r>
          </a:p>
          <a:p>
            <a:pPr>
              <a:buFont typeface="+mj-lt"/>
              <a:buAutoNum type="arabicPeriod"/>
            </a:pPr>
            <a:r>
              <a:rPr lang="tr-TR" dirty="0"/>
              <a:t>Turkey</a:t>
            </a:r>
          </a:p>
          <a:p>
            <a:pPr>
              <a:buFont typeface="+mj-lt"/>
              <a:buAutoNum type="arabicPeriod"/>
            </a:pPr>
            <a:r>
              <a:rPr lang="tr-TR" dirty="0"/>
              <a:t>Indonesia</a:t>
            </a:r>
            <a:endParaRPr lang="en-GB" dirty="0"/>
          </a:p>
          <a:p>
            <a:endParaRPr lang="en-GB" dirty="0"/>
          </a:p>
        </p:txBody>
      </p:sp>
      <p:sp>
        <p:nvSpPr>
          <p:cNvPr id="7" name="Slide Number Placeholder 6"/>
          <p:cNvSpPr>
            <a:spLocks noGrp="1"/>
          </p:cNvSpPr>
          <p:nvPr>
            <p:ph type="sldNum" sz="quarter" idx="12"/>
          </p:nvPr>
        </p:nvSpPr>
        <p:spPr/>
        <p:txBody>
          <a:bodyPr/>
          <a:lstStyle/>
          <a:p>
            <a:fld id="{7F360BB3-9F08-409B-8CCA-50287B6CD5D7}" type="slidenum">
              <a:rPr lang="en-GB" smtClean="0"/>
              <a:t>8</a:t>
            </a:fld>
            <a:endParaRPr lang="en-GB"/>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93122" t="5657" r="-395" b="70204"/>
          <a:stretch/>
        </p:blipFill>
        <p:spPr>
          <a:xfrm>
            <a:off x="10901180" y="5546963"/>
            <a:ext cx="731520" cy="992055"/>
          </a:xfrm>
          <a:prstGeom prst="rect">
            <a:avLst/>
          </a:prstGeom>
        </p:spPr>
      </p:pic>
    </p:spTree>
    <p:extLst>
      <p:ext uri="{BB962C8B-B14F-4D97-AF65-F5344CB8AC3E}">
        <p14:creationId xmlns:p14="http://schemas.microsoft.com/office/powerpoint/2010/main" val="55635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dirty="0"/>
              <a:t>Top 10 Countries </a:t>
            </a:r>
            <a:r>
              <a:rPr lang="tr-TR" dirty="0" smtClean="0"/>
              <a:t>by customer and revenue</a:t>
            </a:r>
            <a:endParaRPr lang="en-GB" dirty="0"/>
          </a:p>
        </p:txBody>
      </p:sp>
      <p:pic>
        <p:nvPicPr>
          <p:cNvPr id="11" name="Content Placeholder 10"/>
          <p:cNvPicPr>
            <a:picLocks noGrp="1" noChangeAspect="1"/>
          </p:cNvPicPr>
          <p:nvPr>
            <p:ph sz="half" idx="2"/>
          </p:nvPr>
        </p:nvPicPr>
        <p:blipFill rotWithShape="1">
          <a:blip r:embed="rId2"/>
          <a:srcRect l="10526" t="27105" r="46780" b="44376"/>
          <a:stretch/>
        </p:blipFill>
        <p:spPr>
          <a:xfrm>
            <a:off x="85233" y="2743200"/>
            <a:ext cx="8412052" cy="3375025"/>
          </a:xfrm>
          <a:prstGeom prst="rect">
            <a:avLst/>
          </a:prstGeom>
        </p:spPr>
      </p:pic>
      <p:sp>
        <p:nvSpPr>
          <p:cNvPr id="10" name="Content Placeholder 9"/>
          <p:cNvSpPr>
            <a:spLocks noGrp="1"/>
          </p:cNvSpPr>
          <p:nvPr>
            <p:ph sz="quarter" idx="4"/>
          </p:nvPr>
        </p:nvSpPr>
        <p:spPr>
          <a:xfrm>
            <a:off x="8690679" y="2971398"/>
            <a:ext cx="3218823" cy="2379743"/>
          </a:xfrm>
        </p:spPr>
        <p:txBody>
          <a:bodyPr>
            <a:normAutofit/>
          </a:bodyPr>
          <a:lstStyle/>
          <a:p>
            <a:r>
              <a:rPr lang="tr-TR" sz="1600" dirty="0"/>
              <a:t>These 10 countries are where the most of Rockbuster’s customers are </a:t>
            </a:r>
            <a:r>
              <a:rPr lang="tr-TR" sz="1600" dirty="0" smtClean="0"/>
              <a:t>based and the most of the revenue is generated.</a:t>
            </a:r>
            <a:endParaRPr lang="tr-TR" sz="1600" dirty="0"/>
          </a:p>
          <a:p>
            <a:r>
              <a:rPr lang="tr-TR" sz="1600" dirty="0" smtClean="0"/>
              <a:t>In </a:t>
            </a:r>
            <a:r>
              <a:rPr lang="tr-TR" sz="1600" dirty="0"/>
              <a:t>these countries, buildling a better brand image is crucial</a:t>
            </a:r>
            <a:r>
              <a:rPr lang="tr-TR" sz="1600" dirty="0" smtClean="0"/>
              <a:t>.</a:t>
            </a:r>
            <a:endParaRPr lang="en-GB" sz="1600" dirty="0"/>
          </a:p>
        </p:txBody>
      </p:sp>
      <p:sp>
        <p:nvSpPr>
          <p:cNvPr id="5" name="Slide Number Placeholder 4"/>
          <p:cNvSpPr>
            <a:spLocks noGrp="1"/>
          </p:cNvSpPr>
          <p:nvPr>
            <p:ph type="sldNum" sz="quarter" idx="12"/>
          </p:nvPr>
        </p:nvSpPr>
        <p:spPr/>
        <p:txBody>
          <a:bodyPr/>
          <a:lstStyle/>
          <a:p>
            <a:fld id="{7F360BB3-9F08-409B-8CCA-50287B6CD5D7}" type="slidenum">
              <a:rPr lang="en-GB" smtClean="0"/>
              <a:t>9</a:t>
            </a:fld>
            <a:endParaRPr lang="en-GB"/>
          </a:p>
        </p:txBody>
      </p:sp>
    </p:spTree>
    <p:extLst>
      <p:ext uri="{BB962C8B-B14F-4D97-AF65-F5344CB8AC3E}">
        <p14:creationId xmlns:p14="http://schemas.microsoft.com/office/powerpoint/2010/main" val="18365117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639</TotalTime>
  <Words>849</Words>
  <Application>Microsoft Office PowerPoint</Application>
  <PresentationFormat>Widescreen</PresentationFormat>
  <Paragraphs>94</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Wingdings</vt:lpstr>
      <vt:lpstr>Wingdings 3</vt:lpstr>
      <vt:lpstr>Ion Boardroom</vt:lpstr>
      <vt:lpstr>ROCKBUSTER STEALTH LLC SALES ANALYSIS</vt:lpstr>
      <vt:lpstr>PROJECT MOTIVATION &amp; OBJECTIVE</vt:lpstr>
      <vt:lpstr>KEY QUESTIONS &amp; OBJECTIVES</vt:lpstr>
      <vt:lpstr>Current world-wide customers and revenues</vt:lpstr>
      <vt:lpstr>Let’s Check Our Film Archive</vt:lpstr>
      <vt:lpstr>Let’s Check Our Film Archive</vt:lpstr>
      <vt:lpstr>Let’s Check Our Film Archive</vt:lpstr>
      <vt:lpstr>TOP 10 COUNTRIES FOR ROCKBUSTER</vt:lpstr>
      <vt:lpstr>Top 10 Countries by customer and revenue</vt:lpstr>
      <vt:lpstr>Top 5 Customers of Rockbuster</vt:lpstr>
      <vt:lpstr>CONCLUSIONS &amp; RECOMMENDATIONS</vt:lpstr>
      <vt:lpstr> ANY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LLC DATA ANALYSIS</dc:title>
  <dc:creator>Güldeniz Şensoy</dc:creator>
  <cp:lastModifiedBy>Güldeniz Şensoy</cp:lastModifiedBy>
  <cp:revision>51</cp:revision>
  <dcterms:created xsi:type="dcterms:W3CDTF">2022-01-21T13:12:23Z</dcterms:created>
  <dcterms:modified xsi:type="dcterms:W3CDTF">2022-03-07T13:38:45Z</dcterms:modified>
</cp:coreProperties>
</file>